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0" r:id="rId1"/>
  </p:sldMasterIdLst>
  <p:notesMasterIdLst>
    <p:notesMasterId r:id="rId18"/>
  </p:notesMasterIdLst>
  <p:sldIdLst>
    <p:sldId id="256" r:id="rId2"/>
    <p:sldId id="258" r:id="rId3"/>
    <p:sldId id="264" r:id="rId4"/>
    <p:sldId id="257" r:id="rId5"/>
    <p:sldId id="267" r:id="rId6"/>
    <p:sldId id="260" r:id="rId7"/>
    <p:sldId id="268" r:id="rId8"/>
    <p:sldId id="259" r:id="rId9"/>
    <p:sldId id="262" r:id="rId10"/>
    <p:sldId id="261" r:id="rId11"/>
    <p:sldId id="263" r:id="rId12"/>
    <p:sldId id="265" r:id="rId13"/>
    <p:sldId id="269" r:id="rId14"/>
    <p:sldId id="266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C52"/>
    <a:srgbClr val="343332"/>
    <a:srgbClr val="E4E83B"/>
    <a:srgbClr val="B2BBAD"/>
    <a:srgbClr val="333F48"/>
    <a:srgbClr val="201E28"/>
    <a:srgbClr val="F5F5F1"/>
    <a:srgbClr val="00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4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C20BE-B7A7-4CB5-93C7-CB0BCE8F59E0}" type="datetimeFigureOut">
              <a:rPr lang="es-ES" smtClean="0"/>
              <a:t>01/11/2020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D54F4-0B47-4E34-9852-D2460E7AD9E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244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s-ES" smtClean="0"/>
              <a:t>LiveSlide
http://htmlpreview.github.io/?https://github.com/Kerstin-1/Git/blob/8ca91ed79159c3acf2b3fc7057b996a67c859fe1/Padron.html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D54F4-0B47-4E34-9852-D2460E7AD9E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4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11/1/2020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4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9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6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11/1/2020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11/1/2020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1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11/1/2020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7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11/1/2020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4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11/1/2020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8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11/1/2020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5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11/1/2020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63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11/1/2020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9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5751215" y="118305"/>
            <a:ext cx="6548510" cy="1198807"/>
          </a:xfrm>
        </p:spPr>
        <p:txBody>
          <a:bodyPr>
            <a:normAutofit/>
          </a:bodyPr>
          <a:lstStyle/>
          <a:p>
            <a:pPr algn="ctr"/>
            <a:r>
              <a:rPr lang="es-ES" sz="6600" b="1" dirty="0" err="1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AirBNB</a:t>
            </a:r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 &amp; </a:t>
            </a:r>
            <a:r>
              <a:rPr lang="es-ES" sz="6600" b="1" dirty="0" err="1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the</a:t>
            </a:r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 </a:t>
            </a:r>
            <a:r>
              <a:rPr lang="es-ES" sz="6600" b="1" dirty="0" err="1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city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2283524" y="2863008"/>
            <a:ext cx="5380019" cy="14041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4000" dirty="0" smtClean="0">
                <a:solidFill>
                  <a:schemeClr val="bg1"/>
                </a:solidFill>
                <a:latin typeface="Bombing" panose="02000000000000000000" pitchFamily="2" charset="0"/>
              </a:rPr>
              <a:t>La influencia de los apartamentos </a:t>
            </a:r>
            <a:r>
              <a:rPr lang="es-ES" sz="4000" dirty="0" err="1" smtClean="0">
                <a:solidFill>
                  <a:schemeClr val="bg1"/>
                </a:solidFill>
                <a:latin typeface="Bombing" panose="02000000000000000000" pitchFamily="2" charset="0"/>
              </a:rPr>
              <a:t>turisticos</a:t>
            </a:r>
            <a:r>
              <a:rPr lang="es-ES" sz="4000" dirty="0" smtClean="0">
                <a:solidFill>
                  <a:schemeClr val="bg1"/>
                </a:solidFill>
                <a:latin typeface="Bombing" panose="02000000000000000000" pitchFamily="2" charset="0"/>
              </a:rPr>
              <a:t> en Madrid</a:t>
            </a:r>
            <a:endParaRPr lang="es-ES" sz="4000" dirty="0">
              <a:solidFill>
                <a:schemeClr val="bg1"/>
              </a:solidFill>
              <a:latin typeface="Bombing" panose="02000000000000000000" pitchFamily="2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3" name="Conector recto 12"/>
          <p:cNvCxnSpPr/>
          <p:nvPr/>
        </p:nvCxnSpPr>
        <p:spPr>
          <a:xfrm flipV="1">
            <a:off x="0" y="1180194"/>
            <a:ext cx="12192000" cy="2061"/>
          </a:xfrm>
          <a:prstGeom prst="line">
            <a:avLst/>
          </a:prstGeom>
          <a:ln w="63500">
            <a:solidFill>
              <a:srgbClr val="00B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7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467197" y="964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los barrios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1" name="Conector recto 10"/>
          <p:cNvCxnSpPr/>
          <p:nvPr/>
        </p:nvCxnSpPr>
        <p:spPr>
          <a:xfrm>
            <a:off x="0" y="1186374"/>
            <a:ext cx="12192000" cy="0"/>
          </a:xfrm>
          <a:prstGeom prst="line">
            <a:avLst/>
          </a:prstGeom>
          <a:ln w="76200">
            <a:solidFill>
              <a:srgbClr val="E4E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320328" y="1560945"/>
            <a:ext cx="2395164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-3.435</a:t>
            </a:r>
          </a:p>
          <a:p>
            <a:pPr algn="ctr"/>
            <a:r>
              <a:rPr lang="es-ES" dirty="0" err="1" smtClean="0">
                <a:solidFill>
                  <a:schemeClr val="bg1"/>
                </a:solidFill>
                <a:latin typeface="Futura Lt BT"/>
              </a:rPr>
              <a:t>Padron</a:t>
            </a:r>
            <a:r>
              <a:rPr lang="es-ES" dirty="0" smtClean="0">
                <a:solidFill>
                  <a:schemeClr val="bg1"/>
                </a:solidFill>
                <a:latin typeface="Futura Lt BT"/>
              </a:rPr>
              <a:t> Centro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2010 - 2020</a:t>
            </a:r>
            <a:endParaRPr lang="es-ES" dirty="0">
              <a:solidFill>
                <a:schemeClr val="bg1"/>
              </a:solidFill>
              <a:latin typeface="Futura Lt BT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308292" y="1570575"/>
            <a:ext cx="2395164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-103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Saldo Centro </a:t>
            </a:r>
            <a:r>
              <a:rPr lang="es-ES" dirty="0" err="1" smtClean="0">
                <a:solidFill>
                  <a:schemeClr val="bg1"/>
                </a:solidFill>
                <a:latin typeface="Futura Lt BT"/>
              </a:rPr>
              <a:t>intramunicipal</a:t>
            </a:r>
            <a:endParaRPr lang="es-ES" dirty="0" smtClean="0">
              <a:solidFill>
                <a:schemeClr val="bg1"/>
              </a:solidFill>
              <a:latin typeface="Futura Lt BT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296256" y="1560945"/>
            <a:ext cx="2395164" cy="10560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65%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alojamiento entero</a:t>
            </a:r>
            <a:endParaRPr lang="es-ES" dirty="0">
              <a:solidFill>
                <a:schemeClr val="bg1"/>
              </a:solidFill>
              <a:latin typeface="Futura Lt BT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9284220" y="1570575"/>
            <a:ext cx="2395164" cy="10464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3.474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licencias</a:t>
            </a:r>
            <a:endParaRPr lang="es-ES" dirty="0">
              <a:solidFill>
                <a:schemeClr val="bg1"/>
              </a:solidFill>
              <a:latin typeface="Futura Lt BT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10" y="3001215"/>
            <a:ext cx="8590512" cy="35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6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467197" y="964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los barrios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1" name="Conector recto 10"/>
          <p:cNvCxnSpPr/>
          <p:nvPr/>
        </p:nvCxnSpPr>
        <p:spPr>
          <a:xfrm>
            <a:off x="0" y="1186374"/>
            <a:ext cx="12192000" cy="0"/>
          </a:xfrm>
          <a:prstGeom prst="line">
            <a:avLst/>
          </a:prstGeom>
          <a:ln w="76200">
            <a:solidFill>
              <a:srgbClr val="E4E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357"/>
          <a:stretch/>
        </p:blipFill>
        <p:spPr>
          <a:xfrm>
            <a:off x="245430" y="1540467"/>
            <a:ext cx="11667895" cy="50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9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467197" y="964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los barrios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1" name="Conector recto 10"/>
          <p:cNvCxnSpPr/>
          <p:nvPr/>
        </p:nvCxnSpPr>
        <p:spPr>
          <a:xfrm>
            <a:off x="0" y="1186374"/>
            <a:ext cx="12192000" cy="0"/>
          </a:xfrm>
          <a:prstGeom prst="line">
            <a:avLst/>
          </a:prstGeom>
          <a:ln w="76200">
            <a:solidFill>
              <a:srgbClr val="E4E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6" y="2532185"/>
            <a:ext cx="11657735" cy="39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467197" y="964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los barrios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1" name="Conector recto 10"/>
          <p:cNvCxnSpPr/>
          <p:nvPr/>
        </p:nvCxnSpPr>
        <p:spPr>
          <a:xfrm>
            <a:off x="0" y="1186374"/>
            <a:ext cx="12192000" cy="0"/>
          </a:xfrm>
          <a:prstGeom prst="line">
            <a:avLst/>
          </a:prstGeom>
          <a:ln w="76200">
            <a:solidFill>
              <a:srgbClr val="E4E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7" y="1575137"/>
            <a:ext cx="5039464" cy="49197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311" y="1547592"/>
            <a:ext cx="5924396" cy="494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4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467197" y="964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los barrios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1" name="Conector recto 10"/>
          <p:cNvCxnSpPr/>
          <p:nvPr/>
        </p:nvCxnSpPr>
        <p:spPr>
          <a:xfrm>
            <a:off x="0" y="1186374"/>
            <a:ext cx="12192000" cy="0"/>
          </a:xfrm>
          <a:prstGeom prst="line">
            <a:avLst/>
          </a:prstGeom>
          <a:ln w="76200">
            <a:solidFill>
              <a:srgbClr val="E4E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5" y="2609264"/>
            <a:ext cx="11607890" cy="37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624" t="5225" r="1319" b="4105"/>
          <a:stretch/>
        </p:blipFill>
        <p:spPr>
          <a:xfrm>
            <a:off x="109977" y="197021"/>
            <a:ext cx="6138555" cy="317922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133" y="197022"/>
            <a:ext cx="6253725" cy="317922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010" y="3376248"/>
            <a:ext cx="6607848" cy="33474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7" y="3376247"/>
            <a:ext cx="6552455" cy="33474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757" y="2933333"/>
            <a:ext cx="12287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407064"/>
            <a:ext cx="11467147" cy="498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2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0" y="5096090"/>
            <a:ext cx="12192000" cy="1761909"/>
          </a:xfrm>
          <a:prstGeom prst="rect">
            <a:avLst/>
          </a:prstGeom>
          <a:solidFill>
            <a:srgbClr val="F5F5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6017622" y="5753669"/>
            <a:ext cx="6174378" cy="591456"/>
          </a:xfrm>
          <a:prstGeom prst="rect">
            <a:avLst/>
          </a:prstGeom>
          <a:solidFill>
            <a:srgbClr val="E4E8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751215" y="189558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600" b="1" dirty="0" err="1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Background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1" name="Conector recto 10"/>
          <p:cNvCxnSpPr/>
          <p:nvPr/>
        </p:nvCxnSpPr>
        <p:spPr>
          <a:xfrm>
            <a:off x="245430" y="1186374"/>
            <a:ext cx="11011571" cy="0"/>
          </a:xfrm>
          <a:prstGeom prst="line">
            <a:avLst/>
          </a:prstGeom>
          <a:ln w="38100">
            <a:solidFill>
              <a:srgbClr val="00B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4223658" y="2837049"/>
            <a:ext cx="73398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“ </a:t>
            </a:r>
            <a:r>
              <a:rPr lang="es-ES" sz="2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AirBNB</a:t>
            </a:r>
            <a:r>
              <a:rPr lang="es-ES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genera nómadas urbanos y vidas precarias</a:t>
            </a:r>
          </a:p>
          <a:p>
            <a:pPr algn="r"/>
            <a:endParaRPr lang="es-ES" sz="1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/>
            <a:r>
              <a:rPr lang="es-E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El </a:t>
            </a:r>
            <a:r>
              <a:rPr lang="es-E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Pais</a:t>
            </a:r>
            <a:r>
              <a:rPr lang="es-E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2018</a:t>
            </a:r>
            <a:endParaRPr lang="es-E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s-ES" sz="2400" dirty="0" smtClean="0">
              <a:solidFill>
                <a:schemeClr val="bg1"/>
              </a:solidFill>
              <a:latin typeface="Futura BdCn BT" panose="020B0706020204020204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13809" y="3714849"/>
            <a:ext cx="528422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“ Me </a:t>
            </a:r>
            <a:r>
              <a:rPr lang="es-ES" sz="2400" dirty="0">
                <a:solidFill>
                  <a:schemeClr val="bg1"/>
                </a:solidFill>
                <a:latin typeface="Cambria" panose="02040503050406030204" pitchFamily="18" charset="0"/>
              </a:rPr>
              <a:t>echan para montar un </a:t>
            </a:r>
            <a:r>
              <a:rPr lang="es-ES" sz="2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Airbnb</a:t>
            </a:r>
            <a:endParaRPr lang="es-ES" sz="2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s-ES" sz="2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/>
            <a:r>
              <a:rPr lang="es-E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El Mundo 2017</a:t>
            </a:r>
            <a:endParaRPr lang="es-E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s-ES" sz="2400" dirty="0" smtClean="0">
              <a:solidFill>
                <a:schemeClr val="bg1"/>
              </a:solidFill>
              <a:latin typeface="Futura BdCn BT" panose="020B0706020204020204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518154" y="1537630"/>
            <a:ext cx="6797046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“ La </a:t>
            </a:r>
            <a:r>
              <a:rPr lang="es-ES" sz="2400" dirty="0">
                <a:solidFill>
                  <a:schemeClr val="bg1"/>
                </a:solidFill>
                <a:latin typeface="Cambria" panose="02040503050406030204" pitchFamily="18" charset="0"/>
              </a:rPr>
              <a:t>escuela de negocios OBS culpa a </a:t>
            </a:r>
            <a:r>
              <a:rPr lang="es-ES" sz="2400" dirty="0" err="1">
                <a:solidFill>
                  <a:schemeClr val="bg1"/>
                </a:solidFill>
                <a:latin typeface="Cambria" panose="02040503050406030204" pitchFamily="18" charset="0"/>
              </a:rPr>
              <a:t>Airbnb</a:t>
            </a:r>
            <a:r>
              <a:rPr lang="es-ES" sz="2400" dirty="0">
                <a:solidFill>
                  <a:schemeClr val="bg1"/>
                </a:solidFill>
                <a:latin typeface="Cambria" panose="02040503050406030204" pitchFamily="18" charset="0"/>
              </a:rPr>
              <a:t> de la subida "descontrolada" del </a:t>
            </a:r>
            <a:r>
              <a:rPr lang="es-ES" sz="2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alquiler</a:t>
            </a:r>
          </a:p>
          <a:p>
            <a:pPr algn="r" fontAlgn="base"/>
            <a:r>
              <a:rPr lang="es-E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El Confidencial 2019</a:t>
            </a:r>
            <a:endParaRPr lang="es-E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fontAlgn="base"/>
            <a:endParaRPr lang="es-E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95225" y="5130621"/>
            <a:ext cx="1132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sz="3600" dirty="0" smtClean="0">
                <a:solidFill>
                  <a:srgbClr val="413C52"/>
                </a:solidFill>
                <a:latin typeface="Futura BdCn BT" panose="020B0706020204020204"/>
              </a:rPr>
              <a:t>Los titulares de los periódicos lo tienen claro. </a:t>
            </a:r>
          </a:p>
          <a:p>
            <a:pPr algn="r" fontAlgn="base"/>
            <a:r>
              <a:rPr lang="es-ES" sz="3600" dirty="0" smtClean="0">
                <a:solidFill>
                  <a:srgbClr val="413C52"/>
                </a:solidFill>
                <a:latin typeface="Futura BdCn BT" panose="020B0706020204020204"/>
              </a:rPr>
              <a:t>Pero que dicen los números?</a:t>
            </a:r>
            <a:endParaRPr lang="es-ES" sz="3600" dirty="0">
              <a:solidFill>
                <a:srgbClr val="413C52"/>
              </a:solidFill>
              <a:latin typeface="Futura BdCn BT" panose="020B0706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55936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4" name="Título 1"/>
          <p:cNvSpPr txBox="1">
            <a:spLocks/>
          </p:cNvSpPr>
          <p:nvPr/>
        </p:nvSpPr>
        <p:spPr>
          <a:xfrm>
            <a:off x="5417165" y="75258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err="1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AirBNB</a:t>
            </a:r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 in Madrid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cxnSp>
        <p:nvCxnSpPr>
          <p:cNvPr id="15" name="Conector recto 14"/>
          <p:cNvCxnSpPr/>
          <p:nvPr/>
        </p:nvCxnSpPr>
        <p:spPr>
          <a:xfrm>
            <a:off x="-127000" y="1186374"/>
            <a:ext cx="12319000" cy="0"/>
          </a:xfrm>
          <a:prstGeom prst="line">
            <a:avLst/>
          </a:prstGeom>
          <a:ln w="76200">
            <a:solidFill>
              <a:srgbClr val="B2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16483" r="104" b="8602"/>
          <a:stretch/>
        </p:blipFill>
        <p:spPr>
          <a:xfrm>
            <a:off x="0" y="1181100"/>
            <a:ext cx="12192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5417165" y="75258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err="1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AirBNB</a:t>
            </a:r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 in Madrid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8" name="Rectángulo 7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3" name="Conector recto 12"/>
          <p:cNvCxnSpPr/>
          <p:nvPr/>
        </p:nvCxnSpPr>
        <p:spPr>
          <a:xfrm>
            <a:off x="-127000" y="1186374"/>
            <a:ext cx="12319000" cy="0"/>
          </a:xfrm>
          <a:prstGeom prst="line">
            <a:avLst/>
          </a:prstGeom>
          <a:ln w="76200">
            <a:solidFill>
              <a:srgbClr val="B2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320328" y="1560945"/>
            <a:ext cx="2395164" cy="10560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20.226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anuncios</a:t>
            </a:r>
            <a:endParaRPr lang="es-ES" dirty="0">
              <a:solidFill>
                <a:schemeClr val="bg1"/>
              </a:solidFill>
              <a:latin typeface="Futura Lt BT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308292" y="1570575"/>
            <a:ext cx="2395164" cy="10464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64.731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plazas ofertadas</a:t>
            </a:r>
            <a:endParaRPr lang="es-ES" dirty="0">
              <a:solidFill>
                <a:schemeClr val="bg1"/>
              </a:solidFill>
              <a:latin typeface="Futura Lt BT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296256" y="1560945"/>
            <a:ext cx="2395164" cy="10560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65%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alojamiento entero</a:t>
            </a:r>
            <a:endParaRPr lang="es-ES" dirty="0">
              <a:solidFill>
                <a:schemeClr val="bg1"/>
              </a:solidFill>
              <a:latin typeface="Futura Lt BT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284220" y="1570575"/>
            <a:ext cx="2395164" cy="10464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2.932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licencias</a:t>
            </a:r>
            <a:endParaRPr lang="es-ES" dirty="0">
              <a:solidFill>
                <a:schemeClr val="bg1"/>
              </a:solidFill>
              <a:latin typeface="Futura Lt B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7937"/>
          <a:stretch/>
        </p:blipFill>
        <p:spPr>
          <a:xfrm>
            <a:off x="320326" y="2855742"/>
            <a:ext cx="11359057" cy="37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3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5417165" y="75258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err="1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AirBNB</a:t>
            </a:r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 in Madrid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8" name="Rectángulo 7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3" name="Conector recto 12"/>
          <p:cNvCxnSpPr/>
          <p:nvPr/>
        </p:nvCxnSpPr>
        <p:spPr>
          <a:xfrm>
            <a:off x="-127000" y="1186374"/>
            <a:ext cx="12319000" cy="0"/>
          </a:xfrm>
          <a:prstGeom prst="line">
            <a:avLst/>
          </a:prstGeom>
          <a:ln w="76200">
            <a:solidFill>
              <a:srgbClr val="B2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320328" y="1560945"/>
            <a:ext cx="2395164" cy="10560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20.226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anuncios</a:t>
            </a:r>
            <a:endParaRPr lang="es-ES" dirty="0">
              <a:solidFill>
                <a:schemeClr val="bg1"/>
              </a:solidFill>
              <a:latin typeface="Futura Lt BT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308292" y="1570575"/>
            <a:ext cx="2395164" cy="10464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64.731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plazas ofertadas</a:t>
            </a:r>
            <a:endParaRPr lang="es-ES" dirty="0">
              <a:solidFill>
                <a:schemeClr val="bg1"/>
              </a:solidFill>
              <a:latin typeface="Futura Lt BT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296256" y="1560945"/>
            <a:ext cx="2395164" cy="10560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65%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alojamiento entero</a:t>
            </a:r>
            <a:endParaRPr lang="es-ES" dirty="0">
              <a:solidFill>
                <a:schemeClr val="bg1"/>
              </a:solidFill>
              <a:latin typeface="Futura Lt BT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284220" y="1570575"/>
            <a:ext cx="2395164" cy="10464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Futura Lt BT"/>
              </a:rPr>
              <a:t>2.932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  <a:latin typeface="Futura Lt BT"/>
              </a:rPr>
              <a:t>licencias</a:t>
            </a:r>
            <a:endParaRPr lang="es-ES" dirty="0">
              <a:solidFill>
                <a:schemeClr val="bg1"/>
              </a:solidFill>
              <a:latin typeface="Futura Lt BT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16" y="2933889"/>
            <a:ext cx="6091168" cy="374910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/>
          <a:srcRect l="7130"/>
          <a:stretch/>
        </p:blipFill>
        <p:spPr>
          <a:xfrm>
            <a:off x="267286" y="2909933"/>
            <a:ext cx="5135892" cy="37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086197" y="189558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err="1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AirBNB</a:t>
            </a:r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 in Madrid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1" name="Conector recto 10"/>
          <p:cNvCxnSpPr/>
          <p:nvPr/>
        </p:nvCxnSpPr>
        <p:spPr>
          <a:xfrm>
            <a:off x="245430" y="1186374"/>
            <a:ext cx="11389277" cy="0"/>
          </a:xfrm>
          <a:prstGeom prst="line">
            <a:avLst/>
          </a:prstGeom>
          <a:ln w="38100">
            <a:solidFill>
              <a:srgbClr val="B2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7" y="1388365"/>
            <a:ext cx="11490582" cy="51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2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086197" y="189558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err="1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AirBNB</a:t>
            </a:r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 in Madrid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1" name="Conector recto 10"/>
          <p:cNvCxnSpPr/>
          <p:nvPr/>
        </p:nvCxnSpPr>
        <p:spPr>
          <a:xfrm>
            <a:off x="245430" y="1186374"/>
            <a:ext cx="11389277" cy="0"/>
          </a:xfrm>
          <a:prstGeom prst="line">
            <a:avLst/>
          </a:prstGeom>
          <a:ln w="38100">
            <a:solidFill>
              <a:srgbClr val="B2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6" y="1368585"/>
            <a:ext cx="11373803" cy="52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086197" y="189558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err="1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AirBNB</a:t>
            </a:r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 in Madrid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1" name="Conector recto 10"/>
          <p:cNvCxnSpPr/>
          <p:nvPr/>
        </p:nvCxnSpPr>
        <p:spPr>
          <a:xfrm>
            <a:off x="0" y="1186374"/>
            <a:ext cx="12192000" cy="0"/>
          </a:xfrm>
          <a:prstGeom prst="line">
            <a:avLst/>
          </a:prstGeom>
          <a:ln w="38100">
            <a:solidFill>
              <a:srgbClr val="B2B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93" y="1466755"/>
            <a:ext cx="9937793" cy="52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4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ditorial: Las viviendas son para vivir, no para alojar turistas | Somos  Malasañ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r="10581" b="7651"/>
          <a:stretch/>
        </p:blipFill>
        <p:spPr bwMode="auto">
          <a:xfrm>
            <a:off x="12700" y="1186373"/>
            <a:ext cx="12179300" cy="567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5086197" y="189558"/>
            <a:ext cx="6548510" cy="119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6600" b="1" dirty="0" smtClean="0">
                <a:solidFill>
                  <a:schemeClr val="bg1"/>
                </a:solidFill>
                <a:latin typeface="Futura BdCn BT" panose="020B0706020204020204" pitchFamily="34" charset="0"/>
                <a:ea typeface="Batang" panose="02030600000101010101" pitchFamily="18" charset="-127"/>
                <a:cs typeface="AngsanaUPC" panose="02020603050405020304" pitchFamily="18" charset="-34"/>
              </a:rPr>
              <a:t>los barrios</a:t>
            </a:r>
            <a:endParaRPr lang="es-ES" sz="6600" b="1" dirty="0">
              <a:solidFill>
                <a:schemeClr val="bg1"/>
              </a:solidFill>
              <a:latin typeface="Futura BdCn BT" panose="020B0706020204020204" pitchFamily="34" charset="0"/>
              <a:ea typeface="Batang" panose="02030600000101010101" pitchFamily="18" charset="-127"/>
              <a:cs typeface="AngsanaUPC" panose="02020603050405020304" pitchFamily="18" charset="-34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245430" y="196573"/>
            <a:ext cx="941104" cy="807591"/>
            <a:chOff x="6277708" y="2940148"/>
            <a:chExt cx="4065562" cy="3488788"/>
          </a:xfrm>
        </p:grpSpPr>
        <p:sp>
          <p:nvSpPr>
            <p:cNvPr id="6" name="Rectángulo 5"/>
            <p:cNvSpPr/>
            <p:nvPr/>
          </p:nvSpPr>
          <p:spPr>
            <a:xfrm>
              <a:off x="7132320" y="2940148"/>
              <a:ext cx="647114" cy="3488788"/>
            </a:xfrm>
            <a:prstGeom prst="rect">
              <a:avLst/>
            </a:prstGeom>
            <a:solidFill>
              <a:srgbClr val="E4E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986932" y="3699801"/>
              <a:ext cx="647114" cy="2729133"/>
            </a:xfrm>
            <a:prstGeom prst="rect">
              <a:avLst/>
            </a:prstGeom>
            <a:solidFill>
              <a:srgbClr val="B2B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41544" y="3699800"/>
              <a:ext cx="647114" cy="2729133"/>
            </a:xfrm>
            <a:prstGeom prst="rect">
              <a:avLst/>
            </a:prstGeom>
            <a:solidFill>
              <a:srgbClr val="F5F5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9696156" y="3699799"/>
              <a:ext cx="647114" cy="2729133"/>
            </a:xfrm>
            <a:prstGeom prst="rect">
              <a:avLst/>
            </a:prstGeom>
            <a:solidFill>
              <a:srgbClr val="00BE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77708" y="3699799"/>
              <a:ext cx="647114" cy="2729133"/>
            </a:xfrm>
            <a:prstGeom prst="rect">
              <a:avLst/>
            </a:prstGeom>
            <a:solidFill>
              <a:srgbClr val="333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1" name="Conector recto 10"/>
          <p:cNvCxnSpPr/>
          <p:nvPr/>
        </p:nvCxnSpPr>
        <p:spPr>
          <a:xfrm>
            <a:off x="0" y="1186374"/>
            <a:ext cx="12192000" cy="0"/>
          </a:xfrm>
          <a:prstGeom prst="line">
            <a:avLst/>
          </a:prstGeom>
          <a:ln w="38100">
            <a:solidFill>
              <a:srgbClr val="E4E8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1186</TotalTime>
  <Words>141</Words>
  <Application>Microsoft Office PowerPoint</Application>
  <PresentationFormat>Panorámica</PresentationFormat>
  <Paragraphs>52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Batang</vt:lpstr>
      <vt:lpstr>AngsanaUPC</vt:lpstr>
      <vt:lpstr>Arial</vt:lpstr>
      <vt:lpstr>Bombing</vt:lpstr>
      <vt:lpstr>Calibri</vt:lpstr>
      <vt:lpstr>Calibri Light</vt:lpstr>
      <vt:lpstr>Cambria</vt:lpstr>
      <vt:lpstr>Futura BdCn BT</vt:lpstr>
      <vt:lpstr>Futura Lt BT</vt:lpstr>
      <vt:lpstr>Tema de Office</vt:lpstr>
      <vt:lpstr>AirBNB &amp; the city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&amp; the city</dc:title>
  <dc:creator>Kerstin</dc:creator>
  <cp:lastModifiedBy>Kerstin</cp:lastModifiedBy>
  <cp:revision>41</cp:revision>
  <dcterms:created xsi:type="dcterms:W3CDTF">2020-10-25T11:40:17Z</dcterms:created>
  <dcterms:modified xsi:type="dcterms:W3CDTF">2020-11-01T20:08:44Z</dcterms:modified>
</cp:coreProperties>
</file>